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83" r:id="rId3"/>
    <p:sldId id="258" r:id="rId4"/>
    <p:sldId id="291" r:id="rId5"/>
    <p:sldId id="271" r:id="rId6"/>
    <p:sldId id="272" r:id="rId7"/>
    <p:sldId id="273" r:id="rId8"/>
    <p:sldId id="275" r:id="rId9"/>
    <p:sldId id="276" r:id="rId10"/>
    <p:sldId id="274" r:id="rId11"/>
    <p:sldId id="292" r:id="rId12"/>
    <p:sldId id="284" r:id="rId13"/>
    <p:sldId id="286" r:id="rId14"/>
    <p:sldId id="278" r:id="rId15"/>
    <p:sldId id="287" r:id="rId16"/>
    <p:sldId id="279" r:id="rId17"/>
    <p:sldId id="288" r:id="rId18"/>
    <p:sldId id="280" r:id="rId19"/>
    <p:sldId id="289" r:id="rId20"/>
    <p:sldId id="281" r:id="rId21"/>
    <p:sldId id="290" r:id="rId22"/>
    <p:sldId id="282" r:id="rId23"/>
    <p:sldId id="265" r:id="rId24"/>
    <p:sldId id="266" r:id="rId25"/>
    <p:sldId id="267"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412" autoAdjust="0"/>
    <p:restoredTop sz="94660"/>
  </p:normalViewPr>
  <p:slideViewPr>
    <p:cSldViewPr>
      <p:cViewPr>
        <p:scale>
          <a:sx n="77" d="100"/>
          <a:sy n="77" d="100"/>
        </p:scale>
        <p:origin x="-778" y="-52"/>
      </p:cViewPr>
      <p:guideLst>
        <p:guide orient="horz" pos="2160"/>
        <p:guide pos="2880"/>
      </p:guideLst>
    </p:cSldViewPr>
  </p:slideViewPr>
  <p:notesTextViewPr>
    <p:cViewPr>
      <p:scale>
        <a:sx n="1" d="1"/>
        <a:sy n="1" d="1"/>
      </p:scale>
      <p:origin x="0" y="0"/>
    </p:cViewPr>
  </p:notesTextViewPr>
  <p:notesViewPr>
    <p:cSldViewPr>
      <p:cViewPr>
        <p:scale>
          <a:sx n="136" d="100"/>
          <a:sy n="136" d="100"/>
        </p:scale>
        <p:origin x="-563" y="20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AE43A6-74CC-4AC4-B237-E7A269459CDC}" type="datetimeFigureOut">
              <a:rPr lang="en-US" smtClean="0"/>
              <a:pPr/>
              <a:t>9/18/2017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BDC567-29F1-417A-B61C-99956A7E44D6}" type="slidenum">
              <a:rPr lang="en-US" smtClean="0"/>
              <a:pPr/>
              <a:t>‹#›</a:t>
            </a:fld>
            <a:endParaRPr lang="en-US"/>
          </a:p>
        </p:txBody>
      </p:sp>
    </p:spTree>
    <p:extLst>
      <p:ext uri="{BB962C8B-B14F-4D97-AF65-F5344CB8AC3E}">
        <p14:creationId xmlns:p14="http://schemas.microsoft.com/office/powerpoint/2010/main" val="192508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DC567-29F1-417A-B61C-99956A7E44D6}" type="slidenum">
              <a:rPr lang="en-US" smtClean="0"/>
              <a:pPr/>
              <a:t>1</a:t>
            </a:fld>
            <a:endParaRPr lang="en-US"/>
          </a:p>
        </p:txBody>
      </p:sp>
    </p:spTree>
    <p:extLst>
      <p:ext uri="{BB962C8B-B14F-4D97-AF65-F5344CB8AC3E}">
        <p14:creationId xmlns:p14="http://schemas.microsoft.com/office/powerpoint/2010/main" val="223628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Severe weather, extreme rainfall, floods, and other water issues, can displace populations, cause death from drowning, injuries, damage to drinking water, waste water, and irrigation systems which can decrease the quantity and quality of the water supply and can affect agriculture.</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10</a:t>
            </a:fld>
            <a:endParaRPr lang="en-US"/>
          </a:p>
        </p:txBody>
      </p:sp>
    </p:spTree>
    <p:extLst>
      <p:ext uri="{BB962C8B-B14F-4D97-AF65-F5344CB8AC3E}">
        <p14:creationId xmlns:p14="http://schemas.microsoft.com/office/powerpoint/2010/main" val="130660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Climate change can also increase the number and range of vector-borne diseases, such as West Nile virus and malaria; water-borne diseases such as cholera and E.coli; food-borne diseases such as salmonella poisoning; harmful algae blooms; and allergies.</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DC567-29F1-417A-B61C-99956A7E44D6}" type="slidenum">
              <a:rPr lang="en-US" smtClean="0"/>
              <a:pPr/>
              <a:t>12</a:t>
            </a:fld>
            <a:endParaRPr lang="en-US"/>
          </a:p>
        </p:txBody>
      </p:sp>
    </p:spTree>
    <p:extLst>
      <p:ext uri="{BB962C8B-B14F-4D97-AF65-F5344CB8AC3E}">
        <p14:creationId xmlns:p14="http://schemas.microsoft.com/office/powerpoint/2010/main" val="922502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DC567-29F1-417A-B61C-99956A7E44D6}" type="slidenum">
              <a:rPr lang="en-US" smtClean="0"/>
              <a:pPr/>
              <a:t>13</a:t>
            </a:fld>
            <a:endParaRPr lang="en-US"/>
          </a:p>
        </p:txBody>
      </p:sp>
    </p:spTree>
    <p:extLst>
      <p:ext uri="{BB962C8B-B14F-4D97-AF65-F5344CB8AC3E}">
        <p14:creationId xmlns:p14="http://schemas.microsoft.com/office/powerpoint/2010/main" val="108064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most affected or vulnerable</a:t>
            </a:r>
            <a:r>
              <a:rPr lang="en-US" baseline="0" dirty="0" smtClean="0"/>
              <a:t> to extreme heat?</a:t>
            </a:r>
          </a:p>
          <a:p>
            <a:pPr marL="171450" indent="-171450">
              <a:buFont typeface="Arial" panose="020B0604020202020204" pitchFamily="34" charset="0"/>
              <a:buChar char="•"/>
            </a:pPr>
            <a:r>
              <a:rPr lang="en-US" baseline="0" dirty="0" smtClean="0"/>
              <a:t>The elderly</a:t>
            </a:r>
          </a:p>
          <a:p>
            <a:pPr marL="171450" indent="-171450">
              <a:buFont typeface="Arial" panose="020B0604020202020204" pitchFamily="34" charset="0"/>
              <a:buChar char="•"/>
            </a:pPr>
            <a:r>
              <a:rPr lang="en-US" baseline="0" dirty="0" smtClean="0"/>
              <a:t>Babies </a:t>
            </a:r>
          </a:p>
          <a:p>
            <a:pPr marL="171450" indent="-171450">
              <a:buFont typeface="Arial" panose="020B0604020202020204" pitchFamily="34" charset="0"/>
              <a:buChar char="•"/>
            </a:pPr>
            <a:r>
              <a:rPr lang="en-US" baseline="0" dirty="0" smtClean="0"/>
              <a:t>Diabetics</a:t>
            </a:r>
          </a:p>
          <a:p>
            <a:pPr marL="171450" indent="-171450">
              <a:buFont typeface="Arial" panose="020B0604020202020204" pitchFamily="34" charset="0"/>
              <a:buChar char="•"/>
            </a:pPr>
            <a:r>
              <a:rPr lang="en-US" baseline="0" dirty="0" smtClean="0"/>
              <a:t>Low income people</a:t>
            </a:r>
          </a:p>
          <a:p>
            <a:pPr marL="171450" indent="-171450">
              <a:buFont typeface="Arial" panose="020B0604020202020204" pitchFamily="34" charset="0"/>
              <a:buChar char="•"/>
            </a:pPr>
            <a:r>
              <a:rPr lang="en-US" baseline="0" dirty="0" smtClean="0"/>
              <a:t>People with respiratory diseases or other chronic conditions</a:t>
            </a:r>
          </a:p>
          <a:p>
            <a:pPr marL="171450" indent="-171450">
              <a:buFont typeface="Arial" panose="020B0604020202020204" pitchFamily="34" charset="0"/>
              <a:buChar char="•"/>
            </a:pPr>
            <a:r>
              <a:rPr lang="en-US" baseline="0" dirty="0" smtClean="0"/>
              <a:t>Agricultural workers or those that work outside</a:t>
            </a:r>
          </a:p>
          <a:p>
            <a:pPr marL="171450" indent="-171450">
              <a:buFont typeface="Arial" panose="020B0604020202020204" pitchFamily="34" charset="0"/>
              <a:buChar char="•"/>
            </a:pPr>
            <a:r>
              <a:rPr lang="en-US" baseline="0" dirty="0" smtClean="0"/>
              <a:t>People who spend time outdoors including athletes </a:t>
            </a:r>
          </a:p>
          <a:p>
            <a:pPr marL="171450" indent="-171450">
              <a:buFont typeface="Arial" panose="020B0604020202020204" pitchFamily="34" charset="0"/>
              <a:buChar char="•"/>
            </a:pPr>
            <a:r>
              <a:rPr lang="en-US" baseline="0" dirty="0" smtClean="0"/>
              <a:t>Homeless people</a:t>
            </a:r>
          </a:p>
          <a:p>
            <a:pPr marL="171450" indent="-171450">
              <a:buFont typeface="Arial" panose="020B0604020202020204" pitchFamily="34" charset="0"/>
              <a:buChar char="•"/>
            </a:pPr>
            <a:r>
              <a:rPr lang="en-US" dirty="0" smtClean="0"/>
              <a:t>People of color</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14</a:t>
            </a:fld>
            <a:endParaRPr lang="en-US"/>
          </a:p>
        </p:txBody>
      </p:sp>
    </p:spTree>
    <p:extLst>
      <p:ext uri="{BB962C8B-B14F-4D97-AF65-F5344CB8AC3E}">
        <p14:creationId xmlns:p14="http://schemas.microsoft.com/office/powerpoint/2010/main" val="3840081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DC567-29F1-417A-B61C-99956A7E44D6}" type="slidenum">
              <a:rPr lang="en-US" smtClean="0"/>
              <a:pPr/>
              <a:t>15</a:t>
            </a:fld>
            <a:endParaRPr lang="en-US"/>
          </a:p>
        </p:txBody>
      </p:sp>
    </p:spTree>
    <p:extLst>
      <p:ext uri="{BB962C8B-B14F-4D97-AF65-F5344CB8AC3E}">
        <p14:creationId xmlns:p14="http://schemas.microsoft.com/office/powerpoint/2010/main" val="277528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most affected or vulnerable</a:t>
            </a:r>
            <a:r>
              <a:rPr lang="en-US" baseline="0" dirty="0" smtClean="0"/>
              <a:t> to droughts?</a:t>
            </a:r>
          </a:p>
          <a:p>
            <a:pPr marL="171450" indent="-171450">
              <a:buFont typeface="Arial" panose="020B0604020202020204" pitchFamily="34" charset="0"/>
              <a:buChar char="•"/>
            </a:pPr>
            <a:r>
              <a:rPr lang="en-US" baseline="0" dirty="0" smtClean="0"/>
              <a:t>The elderly</a:t>
            </a:r>
          </a:p>
          <a:p>
            <a:pPr marL="171450" indent="-171450">
              <a:buFont typeface="Arial" panose="020B0604020202020204" pitchFamily="34" charset="0"/>
              <a:buChar char="•"/>
            </a:pPr>
            <a:r>
              <a:rPr lang="en-US" baseline="0" dirty="0" smtClean="0"/>
              <a:t>Babies </a:t>
            </a:r>
          </a:p>
          <a:p>
            <a:pPr marL="171450" indent="-171450">
              <a:buFont typeface="Arial" panose="020B0604020202020204" pitchFamily="34" charset="0"/>
              <a:buChar char="•"/>
            </a:pPr>
            <a:r>
              <a:rPr lang="en-US" baseline="0" dirty="0" smtClean="0"/>
              <a:t>Low income people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16</a:t>
            </a:fld>
            <a:endParaRPr lang="en-US"/>
          </a:p>
        </p:txBody>
      </p:sp>
    </p:spTree>
    <p:extLst>
      <p:ext uri="{BB962C8B-B14F-4D97-AF65-F5344CB8AC3E}">
        <p14:creationId xmlns:p14="http://schemas.microsoft.com/office/powerpoint/2010/main" val="2749629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DC567-29F1-417A-B61C-99956A7E44D6}" type="slidenum">
              <a:rPr lang="en-US" smtClean="0"/>
              <a:pPr/>
              <a:t>17</a:t>
            </a:fld>
            <a:endParaRPr lang="en-US"/>
          </a:p>
        </p:txBody>
      </p:sp>
    </p:spTree>
    <p:extLst>
      <p:ext uri="{BB962C8B-B14F-4D97-AF65-F5344CB8AC3E}">
        <p14:creationId xmlns:p14="http://schemas.microsoft.com/office/powerpoint/2010/main" val="2542987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most affected or vulnerable</a:t>
            </a:r>
            <a:r>
              <a:rPr lang="en-US" baseline="0" dirty="0" smtClean="0"/>
              <a:t> to wildfires?</a:t>
            </a:r>
            <a:endParaRPr lang="en-US" dirty="0" smtClean="0"/>
          </a:p>
          <a:p>
            <a:pPr marL="171450" indent="-171450">
              <a:buFont typeface="Arial" panose="020B0604020202020204" pitchFamily="34" charset="0"/>
              <a:buChar char="•"/>
            </a:pPr>
            <a:r>
              <a:rPr lang="en-US" dirty="0" smtClean="0"/>
              <a:t>People</a:t>
            </a:r>
            <a:r>
              <a:rPr lang="en-US" baseline="0" dirty="0" smtClean="0"/>
              <a:t> with respiratory conditions</a:t>
            </a:r>
            <a:endParaRPr lang="en-US" dirty="0" smtClean="0"/>
          </a:p>
          <a:p>
            <a:pPr marL="171450" indent="-171450">
              <a:buFont typeface="Arial" panose="020B0604020202020204" pitchFamily="34" charset="0"/>
              <a:buChar char="•"/>
            </a:pPr>
            <a:r>
              <a:rPr lang="en-US" dirty="0" smtClean="0"/>
              <a:t>Firemen</a:t>
            </a:r>
            <a:r>
              <a:rPr lang="en-US" baseline="0" dirty="0" smtClean="0"/>
              <a:t> or rescue workers</a:t>
            </a:r>
          </a:p>
          <a:p>
            <a:pPr marL="171450" indent="-171450">
              <a:buFont typeface="Arial" panose="020B0604020202020204" pitchFamily="34" charset="0"/>
              <a:buChar char="•"/>
            </a:pPr>
            <a:r>
              <a:rPr lang="en-US" dirty="0" smtClean="0"/>
              <a:t>People with disabilities or chronic conditions that make it harder to evacuate safely.</a:t>
            </a:r>
          </a:p>
          <a:p>
            <a:pPr marL="171450" indent="-171450">
              <a:buFont typeface="Arial" panose="020B0604020202020204" pitchFamily="34" charset="0"/>
              <a:buChar char="•"/>
            </a:pPr>
            <a:r>
              <a:rPr lang="en-US" dirty="0" smtClean="0"/>
              <a:t>Elderly</a:t>
            </a:r>
          </a:p>
          <a:p>
            <a:pPr marL="171450" indent="-171450">
              <a:buFont typeface="Arial" panose="020B0604020202020204" pitchFamily="34" charset="0"/>
              <a:buChar char="•"/>
            </a:pPr>
            <a:r>
              <a:rPr lang="en-US" dirty="0" smtClean="0"/>
              <a:t>Babies</a:t>
            </a:r>
          </a:p>
          <a:p>
            <a:pPr marL="171450" indent="-171450">
              <a:buFont typeface="Arial" panose="020B0604020202020204" pitchFamily="34" charset="0"/>
              <a:buChar char="•"/>
            </a:pPr>
            <a:r>
              <a:rPr lang="en-US" dirty="0" smtClean="0"/>
              <a:t>Pregnant women</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18</a:t>
            </a:fld>
            <a:endParaRPr lang="en-US"/>
          </a:p>
        </p:txBody>
      </p:sp>
    </p:spTree>
    <p:extLst>
      <p:ext uri="{BB962C8B-B14F-4D97-AF65-F5344CB8AC3E}">
        <p14:creationId xmlns:p14="http://schemas.microsoft.com/office/powerpoint/2010/main" val="38986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DC567-29F1-417A-B61C-99956A7E44D6}" type="slidenum">
              <a:rPr lang="en-US" smtClean="0"/>
              <a:pPr/>
              <a:t>19</a:t>
            </a:fld>
            <a:endParaRPr lang="en-US"/>
          </a:p>
        </p:txBody>
      </p:sp>
    </p:spTree>
    <p:extLst>
      <p:ext uri="{BB962C8B-B14F-4D97-AF65-F5344CB8AC3E}">
        <p14:creationId xmlns:p14="http://schemas.microsoft.com/office/powerpoint/2010/main" val="311899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Climate change, also known as global warming, refers to the changes to weather patterns over time –or </a:t>
            </a:r>
            <a:r>
              <a:rPr lang="en-US" dirty="0" smtClean="0"/>
              <a:t>the climate- which is what is happening with the </a:t>
            </a:r>
            <a:r>
              <a:rPr lang="en-US" sz="1200" kern="1200" dirty="0" smtClean="0">
                <a:solidFill>
                  <a:schemeClr val="tx1"/>
                </a:solidFill>
                <a:latin typeface="+mn-lt"/>
                <a:ea typeface="+mn-ea"/>
                <a:cs typeface="+mn-cs"/>
              </a:rPr>
              <a:t>earth’s increase in temperature.</a:t>
            </a:r>
          </a:p>
          <a:p>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most affected or vulnerable</a:t>
            </a:r>
            <a:r>
              <a:rPr lang="en-US" baseline="0" dirty="0" smtClean="0"/>
              <a:t> to air pollution?</a:t>
            </a:r>
            <a:endParaRPr lang="en-US" dirty="0" smtClean="0"/>
          </a:p>
          <a:p>
            <a:pPr marL="171450" indent="-171450">
              <a:buFont typeface="Arial" panose="020B0604020202020204" pitchFamily="34" charset="0"/>
              <a:buChar char="•"/>
            </a:pPr>
            <a:r>
              <a:rPr lang="en-US" baseline="0" dirty="0" smtClean="0"/>
              <a:t>The elderly</a:t>
            </a:r>
          </a:p>
          <a:p>
            <a:pPr marL="171450" indent="-171450">
              <a:buFont typeface="Arial" panose="020B0604020202020204" pitchFamily="34" charset="0"/>
              <a:buChar char="•"/>
            </a:pPr>
            <a:r>
              <a:rPr lang="en-US" baseline="0" dirty="0" smtClean="0"/>
              <a:t>Babies and infants</a:t>
            </a:r>
          </a:p>
          <a:p>
            <a:pPr marL="171450" indent="-171450">
              <a:buFont typeface="Arial" panose="020B0604020202020204" pitchFamily="34" charset="0"/>
              <a:buChar char="•"/>
            </a:pPr>
            <a:r>
              <a:rPr lang="en-US" baseline="0" dirty="0" smtClean="0"/>
              <a:t>Low income people</a:t>
            </a:r>
          </a:p>
          <a:p>
            <a:pPr marL="171450" indent="-171450">
              <a:buFont typeface="Arial" panose="020B0604020202020204" pitchFamily="34" charset="0"/>
              <a:buChar char="•"/>
            </a:pPr>
            <a:r>
              <a:rPr lang="en-US" baseline="0" dirty="0" smtClean="0"/>
              <a:t>People with respiratory diseases or other chronic conditions</a:t>
            </a:r>
          </a:p>
          <a:p>
            <a:pPr marL="171450" indent="-171450">
              <a:buFont typeface="Arial" panose="020B0604020202020204" pitchFamily="34" charset="0"/>
              <a:buChar char="•"/>
            </a:pPr>
            <a:r>
              <a:rPr lang="en-US" baseline="0" dirty="0" smtClean="0"/>
              <a:t>Agricultural workers or those that work outside</a:t>
            </a:r>
          </a:p>
          <a:p>
            <a:pPr marL="171450" indent="-171450">
              <a:buFont typeface="Arial" panose="020B0604020202020204" pitchFamily="34" charset="0"/>
              <a:buChar char="•"/>
            </a:pPr>
            <a:r>
              <a:rPr lang="en-US" baseline="0" dirty="0" smtClean="0"/>
              <a:t>People who spend time outdoors</a:t>
            </a:r>
            <a:r>
              <a:rPr lang="en-US" dirty="0" smtClean="0"/>
              <a:t>, including athletes</a:t>
            </a:r>
            <a:endParaRPr lang="en-US" baseline="0" dirty="0" smtClean="0"/>
          </a:p>
          <a:p>
            <a:pPr marL="171450" indent="-171450">
              <a:buFont typeface="Arial" panose="020B0604020202020204" pitchFamily="34" charset="0"/>
              <a:buChar char="•"/>
            </a:pPr>
            <a:r>
              <a:rPr lang="en-US" baseline="0" dirty="0" smtClean="0"/>
              <a:t>Homeless people</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20</a:t>
            </a:fld>
            <a:endParaRPr lang="en-US"/>
          </a:p>
        </p:txBody>
      </p:sp>
    </p:spTree>
    <p:extLst>
      <p:ext uri="{BB962C8B-B14F-4D97-AF65-F5344CB8AC3E}">
        <p14:creationId xmlns:p14="http://schemas.microsoft.com/office/powerpoint/2010/main" val="3784346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21</a:t>
            </a:fld>
            <a:endParaRPr lang="en-US"/>
          </a:p>
        </p:txBody>
      </p:sp>
    </p:spTree>
    <p:extLst>
      <p:ext uri="{BB962C8B-B14F-4D97-AF65-F5344CB8AC3E}">
        <p14:creationId xmlns:p14="http://schemas.microsoft.com/office/powerpoint/2010/main" val="2634541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most affected or vulnerable</a:t>
            </a:r>
            <a:r>
              <a:rPr lang="en-US" baseline="0" dirty="0" smtClean="0"/>
              <a:t> to extreme weather events?</a:t>
            </a:r>
          </a:p>
          <a:p>
            <a:endParaRPr lang="en-US" dirty="0" smtClean="0"/>
          </a:p>
          <a:p>
            <a:pPr marL="171450" indent="-171450">
              <a:buFont typeface="Arial" panose="020B0604020202020204" pitchFamily="34" charset="0"/>
              <a:buChar char="•"/>
            </a:pPr>
            <a:r>
              <a:rPr lang="en-US" dirty="0" smtClean="0"/>
              <a:t>People who live by the coast or areas susceptible</a:t>
            </a:r>
            <a:r>
              <a:rPr lang="en-US" baseline="0" dirty="0" smtClean="0"/>
              <a:t> to </a:t>
            </a:r>
            <a:r>
              <a:rPr lang="en-US" baseline="0" dirty="0" err="1" smtClean="0"/>
              <a:t>floodings</a:t>
            </a:r>
            <a:endParaRPr lang="en-US" baseline="0" dirty="0" smtClean="0"/>
          </a:p>
          <a:p>
            <a:pPr marL="171450" indent="-171450">
              <a:buFont typeface="Arial" panose="020B0604020202020204" pitchFamily="34" charset="0"/>
              <a:buChar char="•"/>
            </a:pPr>
            <a:r>
              <a:rPr lang="en-US" baseline="0" dirty="0" smtClean="0"/>
              <a:t>Elderly people</a:t>
            </a:r>
          </a:p>
          <a:p>
            <a:pPr marL="171450" indent="-171450">
              <a:buFont typeface="Arial" panose="020B0604020202020204" pitchFamily="34" charset="0"/>
              <a:buChar char="•"/>
            </a:pPr>
            <a:r>
              <a:rPr lang="en-US" baseline="0" dirty="0" smtClean="0"/>
              <a:t>Children</a:t>
            </a:r>
          </a:p>
          <a:p>
            <a:pPr marL="171450" indent="-171450">
              <a:buFont typeface="Arial" panose="020B0604020202020204" pitchFamily="34" charset="0"/>
              <a:buChar char="•"/>
            </a:pPr>
            <a:r>
              <a:rPr lang="en-US" baseline="0" dirty="0" smtClean="0"/>
              <a:t>Low income people</a:t>
            </a:r>
          </a:p>
          <a:p>
            <a:pPr marL="171450" indent="-171450">
              <a:buFont typeface="Arial" panose="020B0604020202020204" pitchFamily="34" charset="0"/>
              <a:buChar char="•"/>
            </a:pPr>
            <a:r>
              <a:rPr lang="en-US" baseline="0" dirty="0" smtClean="0"/>
              <a:t>Homeless people</a:t>
            </a:r>
          </a:p>
          <a:p>
            <a:pPr marL="171450" indent="-171450">
              <a:buFont typeface="Arial" panose="020B0604020202020204" pitchFamily="34" charset="0"/>
              <a:buChar char="•"/>
            </a:pPr>
            <a:r>
              <a:rPr lang="en-US" dirty="0" smtClean="0"/>
              <a:t>People with </a:t>
            </a:r>
            <a:r>
              <a:rPr lang="en-US" dirty="0" err="1" smtClean="0"/>
              <a:t>dissabilities</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22</a:t>
            </a:fld>
            <a:endParaRPr lang="en-US"/>
          </a:p>
        </p:txBody>
      </p:sp>
    </p:spTree>
    <p:extLst>
      <p:ext uri="{BB962C8B-B14F-4D97-AF65-F5344CB8AC3E}">
        <p14:creationId xmlns:p14="http://schemas.microsoft.com/office/powerpoint/2010/main" val="2380878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watch the videos “How to reduce the impact of climate change” and “How can we adapt to the impacts of climate change.”</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23</a:t>
            </a:fld>
            <a:endParaRPr lang="en-US"/>
          </a:p>
        </p:txBody>
      </p:sp>
    </p:spTree>
    <p:extLst>
      <p:ext uri="{BB962C8B-B14F-4D97-AF65-F5344CB8AC3E}">
        <p14:creationId xmlns:p14="http://schemas.microsoft.com/office/powerpoint/2010/main" val="2436027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DC567-29F1-417A-B61C-99956A7E44D6}" type="slidenum">
              <a:rPr lang="en-US" smtClean="0"/>
              <a:pPr/>
              <a:t>24</a:t>
            </a:fld>
            <a:endParaRPr lang="en-US"/>
          </a:p>
        </p:txBody>
      </p:sp>
    </p:spTree>
    <p:extLst>
      <p:ext uri="{BB962C8B-B14F-4D97-AF65-F5344CB8AC3E}">
        <p14:creationId xmlns:p14="http://schemas.microsoft.com/office/powerpoint/2010/main" val="358673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planet’s temperature or climate depends on the balance between the heat that enters the earth from the sun during the day and the heat that leaves the earth when it cools off during the night.</a:t>
            </a:r>
          </a:p>
          <a:p>
            <a:r>
              <a:rPr lang="en-US" sz="1200" kern="1200" dirty="0" smtClean="0">
                <a:solidFill>
                  <a:schemeClr val="tx1"/>
                </a:solidFill>
                <a:latin typeface="+mn-lt"/>
                <a:ea typeface="+mn-ea"/>
                <a:cs typeface="+mn-cs"/>
              </a:rPr>
              <a:t>The effect by which the earth maintains a temperature that is not too hot or too cold is known as greenhouse effect.</a:t>
            </a:r>
          </a:p>
          <a:p>
            <a:r>
              <a:rPr lang="en-US" sz="1200" kern="1200" dirty="0" smtClean="0">
                <a:solidFill>
                  <a:schemeClr val="tx1"/>
                </a:solidFill>
                <a:latin typeface="+mn-lt"/>
                <a:ea typeface="+mn-ea"/>
                <a:cs typeface="+mn-cs"/>
              </a:rPr>
              <a:t>This effect is produced by the natural vapors and gases like carbon dioxide, methane, and ozone that make up the earth’s atmosphere.</a:t>
            </a:r>
          </a:p>
          <a:p>
            <a:r>
              <a:rPr lang="en-US" sz="1200" kern="1200" dirty="0" smtClean="0">
                <a:solidFill>
                  <a:schemeClr val="tx1"/>
                </a:solidFill>
                <a:latin typeface="+mn-lt"/>
                <a:ea typeface="+mn-ea"/>
                <a:cs typeface="+mn-cs"/>
              </a:rPr>
              <a:t>The intensity of the sun’s rays, the ability of the earth to reflect back the heat or to cool off, or the increase in any of the gases in the atmosphere can all change the planet’s temperature.</a:t>
            </a:r>
          </a:p>
          <a:p>
            <a:r>
              <a:rPr lang="en-US" sz="1200" kern="1200" dirty="0" smtClean="0">
                <a:solidFill>
                  <a:schemeClr val="tx1"/>
                </a:solidFill>
                <a:latin typeface="+mn-lt"/>
                <a:ea typeface="+mn-ea"/>
                <a:cs typeface="+mn-cs"/>
              </a:rPr>
              <a:t>Changes in climate have occurred before in the earth’s history, but it wasn’t until the last 200 years (or since the industrial era) that we have been burning large amounts of fossil fuels (oil, coal, natural gas) on a level that drastically increased carbon dioxide in the atmosphere, so that is higher than it has been in at least 800,000 years. When this happens, the heat that enters the earth does not leave the earth in equal proportions and the earth remains heated. This additional heat that is not reflected back to space is increasing the overall average temperature of the earth, though it still goes up and down on a daily basis.</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3</a:t>
            </a:fld>
            <a:endParaRPr lang="en-US"/>
          </a:p>
        </p:txBody>
      </p:sp>
    </p:spTree>
    <p:extLst>
      <p:ext uri="{BB962C8B-B14F-4D97-AF65-F5344CB8AC3E}">
        <p14:creationId xmlns:p14="http://schemas.microsoft.com/office/powerpoint/2010/main" val="1672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call our contribution to greenhouse emissions “carbon footprint.” Some examples of our personal contribution to the carbon footprint include driving, using electricity and disposing of waste.</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a:t>
            </a:r>
            <a:r>
              <a:rPr lang="en-US" baseline="0" dirty="0" smtClean="0"/>
              <a:t> change causes the temperature to increase so we are more likely</a:t>
            </a:r>
            <a:r>
              <a:rPr lang="en-US" dirty="0" smtClean="0"/>
              <a:t> to have </a:t>
            </a:r>
            <a:r>
              <a:rPr lang="en-US" baseline="0" dirty="0" smtClean="0"/>
              <a:t> hotter or more extreme heat more often.</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5</a:t>
            </a:fld>
            <a:endParaRPr lang="en-US"/>
          </a:p>
        </p:txBody>
      </p:sp>
    </p:spTree>
    <p:extLst>
      <p:ext uri="{BB962C8B-B14F-4D97-AF65-F5344CB8AC3E}">
        <p14:creationId xmlns:p14="http://schemas.microsoft.com/office/powerpoint/2010/main" val="108064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When temperatures increase, it dries the soil faster and we can have droughts. Droughts can reduce agricultural production which can raise food prices.</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6</a:t>
            </a:fld>
            <a:endParaRPr lang="en-US"/>
          </a:p>
        </p:txBody>
      </p:sp>
    </p:spTree>
    <p:extLst>
      <p:ext uri="{BB962C8B-B14F-4D97-AF65-F5344CB8AC3E}">
        <p14:creationId xmlns:p14="http://schemas.microsoft.com/office/powerpoint/2010/main" val="277528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Heat also causes forests to dry out and be subject to more frequent and intense wildfires.  </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7</a:t>
            </a:fld>
            <a:endParaRPr lang="en-US"/>
          </a:p>
        </p:txBody>
      </p:sp>
    </p:spTree>
    <p:extLst>
      <p:ext uri="{BB962C8B-B14F-4D97-AF65-F5344CB8AC3E}">
        <p14:creationId xmlns:p14="http://schemas.microsoft.com/office/powerpoint/2010/main" val="254298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Wildfires cause small particles of burned materials to go into the air, increasing pollution in cities and rural areas. </a:t>
            </a:r>
          </a:p>
          <a:p>
            <a:endParaRPr lang="en-US" dirty="0"/>
          </a:p>
          <a:p>
            <a:r>
              <a:rPr lang="en-US" dirty="0" smtClean="0"/>
              <a:t>Also, more heat makes pollution from automobiles and other sources worse, by creating more ozone, which is unhealthy to breathe.</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8</a:t>
            </a:fld>
            <a:endParaRPr lang="en-US"/>
          </a:p>
        </p:txBody>
      </p:sp>
    </p:spTree>
    <p:extLst>
      <p:ext uri="{BB962C8B-B14F-4D97-AF65-F5344CB8AC3E}">
        <p14:creationId xmlns:p14="http://schemas.microsoft.com/office/powerpoint/2010/main" val="311899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heat has also made the ocean warmer and when this happens, extreme storms carry more water and strong winds that can cause storm surge on the coast and inland flooding.</a:t>
            </a:r>
            <a:endParaRPr lang="en-US" dirty="0"/>
          </a:p>
        </p:txBody>
      </p:sp>
      <p:sp>
        <p:nvSpPr>
          <p:cNvPr id="4" name="Slide Number Placeholder 3"/>
          <p:cNvSpPr>
            <a:spLocks noGrp="1"/>
          </p:cNvSpPr>
          <p:nvPr>
            <p:ph type="sldNum" sz="quarter" idx="10"/>
          </p:nvPr>
        </p:nvSpPr>
        <p:spPr/>
        <p:txBody>
          <a:bodyPr/>
          <a:lstStyle/>
          <a:p>
            <a:fld id="{4FBDC567-29F1-417A-B61C-99956A7E44D6}" type="slidenum">
              <a:rPr lang="en-US" smtClean="0"/>
              <a:pPr/>
              <a:t>9</a:t>
            </a:fld>
            <a:endParaRPr lang="en-US"/>
          </a:p>
        </p:txBody>
      </p:sp>
    </p:spTree>
    <p:extLst>
      <p:ext uri="{BB962C8B-B14F-4D97-AF65-F5344CB8AC3E}">
        <p14:creationId xmlns:p14="http://schemas.microsoft.com/office/powerpoint/2010/main" val="263454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55E480DA-DFCB-418C-8B9E-36E167B0681B}"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8EAD1FEA-B2DC-40F3-A035-B7E9E3FF50B7}" type="slidenum">
              <a:rPr lang="en-US" smtClean="0"/>
              <a:pPr/>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480DA-DFCB-418C-8B9E-36E167B0681B}"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D1FEA-B2DC-40F3-A035-B7E9E3FF50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480DA-DFCB-418C-8B9E-36E167B0681B}"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D1FEA-B2DC-40F3-A035-B7E9E3FF50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55E480DA-DFCB-418C-8B9E-36E167B0681B}"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D1FEA-B2DC-40F3-A035-B7E9E3FF50B7}"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55E480DA-DFCB-418C-8B9E-36E167B0681B}"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D1FEA-B2DC-40F3-A035-B7E9E3FF50B7}"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E480DA-DFCB-418C-8B9E-36E167B0681B}"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D1FEA-B2DC-40F3-A035-B7E9E3FF50B7}"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5E480DA-DFCB-418C-8B9E-36E167B0681B}" type="datetimeFigureOut">
              <a:rPr lang="en-US" smtClean="0"/>
              <a:pPr/>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D1FEA-B2DC-40F3-A035-B7E9E3FF50B7}"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55E480DA-DFCB-418C-8B9E-36E167B0681B}" type="datetimeFigureOut">
              <a:rPr lang="en-US" smtClean="0"/>
              <a:pPr/>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D1FEA-B2DC-40F3-A035-B7E9E3FF50B7}"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480DA-DFCB-418C-8B9E-36E167B0681B}" type="datetimeFigureOut">
              <a:rPr lang="en-US" smtClean="0"/>
              <a:pPr/>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D1FEA-B2DC-40F3-A035-B7E9E3FF50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55E480DA-DFCB-418C-8B9E-36E167B0681B}"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D1FEA-B2DC-40F3-A035-B7E9E3FF50B7}"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55E480DA-DFCB-418C-8B9E-36E167B0681B}"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D1FEA-B2DC-40F3-A035-B7E9E3FF50B7}"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55E480DA-DFCB-418C-8B9E-36E167B0681B}" type="datetimeFigureOut">
              <a:rPr lang="en-US" smtClean="0"/>
              <a:pPr/>
              <a:t>9/18/2017</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8EAD1FEA-B2DC-40F3-A035-B7E9E3FF50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6" y="0"/>
            <a:ext cx="9237955" cy="6858000"/>
          </a:xfrm>
          <a:prstGeom prst="rect">
            <a:avLst/>
          </a:prstGeom>
        </p:spPr>
      </p:pic>
      <p:sp>
        <p:nvSpPr>
          <p:cNvPr id="3" name="Subtitle 2"/>
          <p:cNvSpPr>
            <a:spLocks noGrp="1"/>
          </p:cNvSpPr>
          <p:nvPr>
            <p:ph type="subTitle" idx="1"/>
          </p:nvPr>
        </p:nvSpPr>
        <p:spPr>
          <a:xfrm>
            <a:off x="166085" y="1950303"/>
            <a:ext cx="8839200" cy="1752600"/>
          </a:xfrm>
        </p:spPr>
        <p:txBody>
          <a:bodyPr>
            <a:normAutofit/>
          </a:bodyPr>
          <a:lstStyle/>
          <a:p>
            <a:pPr algn="ctr"/>
            <a:r>
              <a:rPr lang="en-US" sz="4000" b="1" dirty="0" smtClean="0">
                <a:solidFill>
                  <a:schemeClr val="bg1"/>
                </a:solidFill>
                <a:latin typeface="Century Gothic" panose="020B0502020202020204" pitchFamily="34" charset="0"/>
              </a:rPr>
              <a:t>Climate Change Training</a:t>
            </a:r>
            <a:endParaRPr lang="en-US"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91012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igh-water-876580_1920.jpg"/>
          <p:cNvPicPr>
            <a:picLocks noGrp="1" noChangeAspect="1"/>
          </p:cNvPicPr>
          <p:nvPr>
            <p:ph sz="quarter" idx="13"/>
          </p:nvPr>
        </p:nvPicPr>
        <p:blipFill>
          <a:blip r:embed="rId3" cstate="print"/>
          <a:stretch>
            <a:fillRect/>
          </a:stretch>
        </p:blipFill>
        <p:spPr>
          <a:xfrm>
            <a:off x="0" y="0"/>
            <a:ext cx="9144000" cy="6858000"/>
          </a:xfrm>
        </p:spPr>
      </p:pic>
    </p:spTree>
    <p:extLst>
      <p:ext uri="{BB962C8B-B14F-4D97-AF65-F5344CB8AC3E}">
        <p14:creationId xmlns:p14="http://schemas.microsoft.com/office/powerpoint/2010/main" val="132880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ger-mosquito-49141_1920.jpg"/>
          <p:cNvPicPr>
            <a:picLocks noGrp="1" noChangeAspect="1"/>
          </p:cNvPicPr>
          <p:nvPr>
            <p:ph sz="quarter" idx="13"/>
          </p:nvPr>
        </p:nvPicPr>
        <p:blipFill>
          <a:blip r:embed="rId3" cstate="print"/>
          <a:stretch>
            <a:fillRect/>
          </a:stretch>
        </p:blipFill>
        <p:spPr>
          <a:xfrm>
            <a:off x="0" y="0"/>
            <a:ext cx="9144000"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0400"/>
            <a:ext cx="8591550" cy="1066801"/>
          </a:xfrm>
        </p:spPr>
        <p:txBody>
          <a:bodyPr>
            <a:noAutofit/>
          </a:bodyPr>
          <a:lstStyle/>
          <a:p>
            <a:pPr algn="ctr"/>
            <a:r>
              <a:rPr lang="en-US" sz="5400" dirty="0" smtClean="0">
                <a:latin typeface="Century Gothic" pitchFamily="34" charset="0"/>
              </a:rPr>
              <a:t>How does climate change affect health?</a:t>
            </a:r>
            <a:endParaRPr lang="en-US" sz="5400" dirty="0">
              <a:latin typeface="Century Gothic" pitchFamily="34" charset="0"/>
            </a:endParaRPr>
          </a:p>
        </p:txBody>
      </p:sp>
    </p:spTree>
    <p:extLst>
      <p:ext uri="{BB962C8B-B14F-4D97-AF65-F5344CB8AC3E}">
        <p14:creationId xmlns:p14="http://schemas.microsoft.com/office/powerpoint/2010/main" val="296958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Grp="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52400" y="3962400"/>
            <a:ext cx="5562600" cy="830997"/>
          </a:xfrm>
          <a:prstGeom prst="rect">
            <a:avLst/>
          </a:prstGeom>
          <a:noFill/>
        </p:spPr>
        <p:txBody>
          <a:bodyPr wrap="square" rtlCol="0">
            <a:spAutoFit/>
          </a:bodyPr>
          <a:lstStyle/>
          <a:p>
            <a:r>
              <a:rPr lang="en-US" sz="4800" dirty="0" smtClean="0">
                <a:latin typeface="Century Gothic" pitchFamily="34" charset="0"/>
              </a:rPr>
              <a:t>Extreme heat</a:t>
            </a:r>
            <a:endParaRPr lang="en-US" sz="4800" dirty="0">
              <a:latin typeface="Century Gothic" pitchFamily="34" charset="0"/>
            </a:endParaRPr>
          </a:p>
        </p:txBody>
      </p:sp>
    </p:spTree>
    <p:extLst>
      <p:ext uri="{BB962C8B-B14F-4D97-AF65-F5344CB8AC3E}">
        <p14:creationId xmlns:p14="http://schemas.microsoft.com/office/powerpoint/2010/main" val="223071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Grp="1"/>
          </p:cNvPicPr>
          <p:nvPr>
            <p:ph sz="quarter" idx="13"/>
          </p:nvPr>
        </p:nvPicPr>
        <p:blipFill>
          <a:blip r:embed="rId3" cstate="print">
            <a:extLst>
              <a:ext uri="{BEBA8EAE-BF5A-486C-A8C5-ECC9F3942E4B}">
                <a14:imgProps xmlns:a14="http://schemas.microsoft.com/office/drawing/2010/main">
                  <a14:imgLayer r:embed="rId4">
                    <a14:imgEffect>
                      <a14:artisticBlur/>
                    </a14:imgEffect>
                    <a14:imgEffect>
                      <a14:sharpenSoften amount="-61000"/>
                    </a14:imgEffect>
                    <a14:imgEffect>
                      <a14:colorTemperature colorTemp="5500"/>
                    </a14:imgEffect>
                    <a14:imgEffect>
                      <a14:saturation sat="8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a:schemeClr val="accent1">
                <a:alpha val="0"/>
              </a:schemeClr>
            </a:glow>
          </a:effectLst>
        </p:spPr>
      </p:pic>
      <p:sp>
        <p:nvSpPr>
          <p:cNvPr id="2" name="TextBox 1"/>
          <p:cNvSpPr txBox="1"/>
          <p:nvPr/>
        </p:nvSpPr>
        <p:spPr>
          <a:xfrm>
            <a:off x="540798" y="157643"/>
            <a:ext cx="8222202" cy="59093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600" dirty="0" smtClean="0">
                <a:latin typeface="Century Gothic" pitchFamily="34" charset="0"/>
              </a:rPr>
              <a:t>Heat stroke</a:t>
            </a:r>
          </a:p>
          <a:p>
            <a:pPr marL="285750" indent="-285750">
              <a:lnSpc>
                <a:spcPct val="150000"/>
              </a:lnSpc>
              <a:buFont typeface="Arial" panose="020B0604020202020204" pitchFamily="34" charset="0"/>
              <a:buChar char="•"/>
            </a:pPr>
            <a:r>
              <a:rPr lang="en-US" sz="3600" dirty="0" smtClean="0">
                <a:latin typeface="Century Gothic" pitchFamily="34" charset="0"/>
              </a:rPr>
              <a:t>Cardiovascular problems</a:t>
            </a:r>
          </a:p>
          <a:p>
            <a:pPr marL="285750" indent="-285750">
              <a:lnSpc>
                <a:spcPct val="150000"/>
              </a:lnSpc>
              <a:buFont typeface="Arial" panose="020B0604020202020204" pitchFamily="34" charset="0"/>
              <a:buChar char="•"/>
            </a:pPr>
            <a:r>
              <a:rPr lang="en-US" sz="3600" dirty="0" smtClean="0">
                <a:latin typeface="Century Gothic" pitchFamily="34" charset="0"/>
              </a:rPr>
              <a:t>Kidney stones</a:t>
            </a:r>
          </a:p>
          <a:p>
            <a:pPr marL="285750" indent="-285750">
              <a:lnSpc>
                <a:spcPct val="150000"/>
              </a:lnSpc>
              <a:buFont typeface="Arial" panose="020B0604020202020204" pitchFamily="34" charset="0"/>
              <a:buChar char="•"/>
            </a:pPr>
            <a:r>
              <a:rPr lang="en-US" sz="3600" dirty="0" smtClean="0">
                <a:latin typeface="Century Gothic" pitchFamily="34" charset="0"/>
              </a:rPr>
              <a:t>Breathing difficulty </a:t>
            </a:r>
          </a:p>
          <a:p>
            <a:pPr marL="285750" indent="-285750">
              <a:lnSpc>
                <a:spcPct val="150000"/>
              </a:lnSpc>
              <a:buFont typeface="Arial" panose="020B0604020202020204" pitchFamily="34" charset="0"/>
              <a:buChar char="•"/>
            </a:pPr>
            <a:r>
              <a:rPr lang="en-US" sz="3600" dirty="0" smtClean="0">
                <a:latin typeface="Century Gothic" pitchFamily="34" charset="0"/>
              </a:rPr>
              <a:t>Injuries</a:t>
            </a:r>
          </a:p>
          <a:p>
            <a:pPr marL="285750" indent="-285750">
              <a:lnSpc>
                <a:spcPct val="150000"/>
              </a:lnSpc>
              <a:buFont typeface="Arial" panose="020B0604020202020204" pitchFamily="34" charset="0"/>
              <a:buChar char="•"/>
            </a:pPr>
            <a:r>
              <a:rPr lang="en-US" sz="3600" dirty="0" smtClean="0">
                <a:latin typeface="Century Gothic" pitchFamily="34" charset="0"/>
              </a:rPr>
              <a:t>Death</a:t>
            </a:r>
          </a:p>
          <a:p>
            <a:pPr>
              <a:lnSpc>
                <a:spcPct val="150000"/>
              </a:lnSpc>
            </a:pPr>
            <a:endParaRPr lang="es-MX" sz="3600" dirty="0" smtClean="0"/>
          </a:p>
        </p:txBody>
      </p:sp>
    </p:spTree>
    <p:extLst>
      <p:ext uri="{BB962C8B-B14F-4D97-AF65-F5344CB8AC3E}">
        <p14:creationId xmlns:p14="http://schemas.microsoft.com/office/powerpoint/2010/main" val="41178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267200" y="2438399"/>
            <a:ext cx="4000500" cy="1200329"/>
          </a:xfrm>
          <a:prstGeom prst="rect">
            <a:avLst/>
          </a:prstGeom>
          <a:noFill/>
        </p:spPr>
        <p:txBody>
          <a:bodyPr wrap="square" rtlCol="0">
            <a:spAutoFit/>
          </a:bodyPr>
          <a:lstStyle/>
          <a:p>
            <a:r>
              <a:rPr lang="en-US" sz="7200" dirty="0" smtClean="0">
                <a:solidFill>
                  <a:schemeClr val="bg1"/>
                </a:solidFill>
                <a:latin typeface="Century Gothic" pitchFamily="34" charset="0"/>
              </a:rPr>
              <a:t>Drought</a:t>
            </a:r>
            <a:endParaRPr lang="en-US" sz="7200" dirty="0">
              <a:solidFill>
                <a:schemeClr val="bg1"/>
              </a:solidFill>
              <a:latin typeface="Century Gothic" pitchFamily="34" charset="0"/>
            </a:endParaRPr>
          </a:p>
        </p:txBody>
      </p:sp>
    </p:spTree>
    <p:extLst>
      <p:ext uri="{BB962C8B-B14F-4D97-AF65-F5344CB8AC3E}">
        <p14:creationId xmlns:p14="http://schemas.microsoft.com/office/powerpoint/2010/main" val="290036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p:cNvPicPr>
          <p:nvPr>
            <p:ph sz="quarter" idx="13"/>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1066800"/>
            <a:ext cx="8763000" cy="5078313"/>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3600" dirty="0" smtClean="0">
                <a:solidFill>
                  <a:schemeClr val="bg1"/>
                </a:solidFill>
                <a:latin typeface="Century Gothic" pitchFamily="34" charset="0"/>
              </a:rPr>
              <a:t>Hunger</a:t>
            </a:r>
          </a:p>
          <a:p>
            <a:pPr marL="571500" indent="-571500">
              <a:lnSpc>
                <a:spcPct val="150000"/>
              </a:lnSpc>
              <a:buFont typeface="Arial" panose="020B0604020202020204" pitchFamily="34" charset="0"/>
              <a:buChar char="•"/>
            </a:pPr>
            <a:r>
              <a:rPr lang="en-US" sz="3600" dirty="0" smtClean="0">
                <a:solidFill>
                  <a:schemeClr val="bg1"/>
                </a:solidFill>
                <a:latin typeface="Century Gothic" pitchFamily="34" charset="0"/>
              </a:rPr>
              <a:t>Malnutrition</a:t>
            </a:r>
          </a:p>
          <a:p>
            <a:pPr marL="571500" indent="-571500">
              <a:lnSpc>
                <a:spcPct val="150000"/>
              </a:lnSpc>
              <a:buFont typeface="Arial" panose="020B0604020202020204" pitchFamily="34" charset="0"/>
              <a:buChar char="•"/>
            </a:pPr>
            <a:r>
              <a:rPr lang="en-US" sz="3600" dirty="0" smtClean="0">
                <a:solidFill>
                  <a:schemeClr val="bg1"/>
                </a:solidFill>
                <a:latin typeface="Century Gothic" pitchFamily="34" charset="0"/>
              </a:rPr>
              <a:t>Food and water-borne diseases</a:t>
            </a:r>
          </a:p>
          <a:p>
            <a:pPr marL="571500" indent="-571500">
              <a:lnSpc>
                <a:spcPct val="150000"/>
              </a:lnSpc>
              <a:buFont typeface="Arial" panose="020B0604020202020204" pitchFamily="34" charset="0"/>
              <a:buChar char="•"/>
            </a:pPr>
            <a:r>
              <a:rPr lang="en-US" sz="3600" dirty="0" smtClean="0">
                <a:solidFill>
                  <a:schemeClr val="bg1"/>
                </a:solidFill>
                <a:latin typeface="Century Gothic" pitchFamily="34" charset="0"/>
              </a:rPr>
              <a:t>Emergence of new contagious and vector-borne diseases</a:t>
            </a:r>
            <a:endParaRPr lang="es-MX" sz="3600" dirty="0" smtClean="0">
              <a:solidFill>
                <a:schemeClr val="bg1"/>
              </a:solidFill>
              <a:latin typeface="Century Gothic" pitchFamily="34" charset="0"/>
            </a:endParaRPr>
          </a:p>
          <a:p>
            <a:pPr marL="571500" indent="-571500">
              <a:lnSpc>
                <a:spcPct val="150000"/>
              </a:lnSpc>
              <a:buFont typeface="Arial" panose="020B0604020202020204" pitchFamily="34" charset="0"/>
              <a:buChar char="•"/>
            </a:pPr>
            <a:endParaRPr lang="es-MX" sz="3600" dirty="0" smtClean="0"/>
          </a:p>
        </p:txBody>
      </p:sp>
    </p:spTree>
    <p:extLst>
      <p:ext uri="{BB962C8B-B14F-4D97-AF65-F5344CB8AC3E}">
        <p14:creationId xmlns:p14="http://schemas.microsoft.com/office/powerpoint/2010/main" val="205890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29379" y="381000"/>
            <a:ext cx="5715000" cy="769441"/>
          </a:xfrm>
          <a:prstGeom prst="rect">
            <a:avLst/>
          </a:prstGeom>
          <a:noFill/>
        </p:spPr>
        <p:txBody>
          <a:bodyPr wrap="square" rtlCol="0">
            <a:spAutoFit/>
          </a:bodyPr>
          <a:lstStyle/>
          <a:p>
            <a:pPr algn="ctr"/>
            <a:r>
              <a:rPr lang="en-US" sz="4400" dirty="0" smtClean="0">
                <a:solidFill>
                  <a:schemeClr val="bg1"/>
                </a:solidFill>
                <a:latin typeface="Century Gothic" pitchFamily="34" charset="0"/>
              </a:rPr>
              <a:t>Wildfires</a:t>
            </a:r>
            <a:endParaRPr lang="en-US" sz="4400" dirty="0">
              <a:solidFill>
                <a:schemeClr val="bg1"/>
              </a:solidFill>
              <a:latin typeface="Century Gothic" pitchFamily="34" charset="0"/>
            </a:endParaRPr>
          </a:p>
        </p:txBody>
      </p:sp>
    </p:spTree>
    <p:extLst>
      <p:ext uri="{BB962C8B-B14F-4D97-AF65-F5344CB8AC3E}">
        <p14:creationId xmlns:p14="http://schemas.microsoft.com/office/powerpoint/2010/main" val="1022087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40798" y="157643"/>
            <a:ext cx="8450802"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600" dirty="0" smtClean="0">
                <a:solidFill>
                  <a:schemeClr val="bg1"/>
                </a:solidFill>
                <a:latin typeface="Century Gothic" pitchFamily="34" charset="0"/>
              </a:rPr>
              <a:t>Injuries and death from burns </a:t>
            </a:r>
          </a:p>
          <a:p>
            <a:pPr marL="285750" indent="-285750">
              <a:lnSpc>
                <a:spcPct val="150000"/>
              </a:lnSpc>
              <a:buFont typeface="Arial" panose="020B0604020202020204" pitchFamily="34" charset="0"/>
              <a:buChar char="•"/>
            </a:pPr>
            <a:r>
              <a:rPr lang="en-US" sz="3600" dirty="0" smtClean="0">
                <a:solidFill>
                  <a:schemeClr val="bg1"/>
                </a:solidFill>
                <a:latin typeface="Century Gothic" pitchFamily="34" charset="0"/>
              </a:rPr>
              <a:t>Respiratory, lung, and cardiovascular diseases</a:t>
            </a:r>
          </a:p>
          <a:p>
            <a:pPr marL="285750" indent="-285750">
              <a:lnSpc>
                <a:spcPct val="150000"/>
              </a:lnSpc>
              <a:buFont typeface="Arial" panose="020B0604020202020204" pitchFamily="34" charset="0"/>
              <a:buChar char="•"/>
            </a:pPr>
            <a:r>
              <a:rPr lang="en-US" sz="3600" dirty="0" smtClean="0">
                <a:solidFill>
                  <a:schemeClr val="bg1"/>
                </a:solidFill>
                <a:latin typeface="Century Gothic" pitchFamily="34" charset="0"/>
              </a:rPr>
              <a:t>Increase in asthma and allergies</a:t>
            </a:r>
          </a:p>
          <a:p>
            <a:pPr marL="285750" indent="-285750">
              <a:lnSpc>
                <a:spcPct val="150000"/>
              </a:lnSpc>
              <a:buFont typeface="Arial" panose="020B0604020202020204" pitchFamily="34" charset="0"/>
              <a:buChar char="•"/>
            </a:pPr>
            <a:r>
              <a:rPr lang="en-US" sz="3600" dirty="0" smtClean="0">
                <a:solidFill>
                  <a:schemeClr val="bg1"/>
                </a:solidFill>
                <a:latin typeface="Century Gothic" pitchFamily="34" charset="0"/>
              </a:rPr>
              <a:t>Breathing problems</a:t>
            </a:r>
          </a:p>
          <a:p>
            <a:pPr>
              <a:lnSpc>
                <a:spcPct val="150000"/>
              </a:lnSpc>
            </a:pPr>
            <a:endParaRPr lang="es-MX" sz="3600" dirty="0" smtClean="0"/>
          </a:p>
        </p:txBody>
      </p:sp>
    </p:spTree>
    <p:extLst>
      <p:ext uri="{BB962C8B-B14F-4D97-AF65-F5344CB8AC3E}">
        <p14:creationId xmlns:p14="http://schemas.microsoft.com/office/powerpoint/2010/main" val="194041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descr="iStock_000002743134Small"/>
          <p:cNvPicPr/>
          <p:nvPr/>
        </p:nvPicPr>
        <p:blipFill>
          <a:blip r:embed="rId3" cstate="print"/>
          <a:srcRect/>
          <a:stretch>
            <a:fillRect/>
          </a:stretch>
        </p:blipFill>
        <p:spPr bwMode="auto">
          <a:xfrm>
            <a:off x="-1" y="0"/>
            <a:ext cx="9144001" cy="6934200"/>
          </a:xfrm>
          <a:prstGeom prst="rect">
            <a:avLst/>
          </a:prstGeom>
          <a:noFill/>
          <a:ln w="9525">
            <a:noFill/>
            <a:miter lim="800000"/>
            <a:headEnd/>
            <a:tailEnd/>
          </a:ln>
        </p:spPr>
      </p:pic>
      <p:sp>
        <p:nvSpPr>
          <p:cNvPr id="5" name="TextBox 4"/>
          <p:cNvSpPr txBox="1"/>
          <p:nvPr/>
        </p:nvSpPr>
        <p:spPr>
          <a:xfrm>
            <a:off x="1714499" y="1150441"/>
            <a:ext cx="5715000" cy="769441"/>
          </a:xfrm>
          <a:prstGeom prst="rect">
            <a:avLst/>
          </a:prstGeom>
          <a:noFill/>
        </p:spPr>
        <p:txBody>
          <a:bodyPr wrap="square" rtlCol="0">
            <a:spAutoFit/>
          </a:bodyPr>
          <a:lstStyle/>
          <a:p>
            <a:r>
              <a:rPr lang="en-US" sz="4400" dirty="0" smtClean="0">
                <a:solidFill>
                  <a:schemeClr val="bg1"/>
                </a:solidFill>
                <a:latin typeface="Century Gothic" pitchFamily="34" charset="0"/>
              </a:rPr>
              <a:t>Air Pollution</a:t>
            </a:r>
            <a:endParaRPr lang="en-US" sz="4400" dirty="0">
              <a:solidFill>
                <a:schemeClr val="bg1"/>
              </a:solidFill>
              <a:latin typeface="Century Gothic" pitchFamily="34" charset="0"/>
            </a:endParaRPr>
          </a:p>
        </p:txBody>
      </p:sp>
    </p:spTree>
    <p:extLst>
      <p:ext uri="{BB962C8B-B14F-4D97-AF65-F5344CB8AC3E}">
        <p14:creationId xmlns:p14="http://schemas.microsoft.com/office/powerpoint/2010/main" val="1666764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imate Change Info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89" y="1"/>
            <a:ext cx="92202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43200" y="6096000"/>
            <a:ext cx="6019800" cy="523220"/>
          </a:xfrm>
          <a:prstGeom prst="rect">
            <a:avLst/>
          </a:prstGeom>
          <a:solidFill>
            <a:schemeClr val="bg2">
              <a:lumMod val="75000"/>
            </a:schemeClr>
          </a:solidFill>
        </p:spPr>
        <p:txBody>
          <a:bodyPr wrap="square" rtlCol="0">
            <a:spAutoFit/>
          </a:bodyPr>
          <a:lstStyle/>
          <a:p>
            <a:pPr algn="ctr"/>
            <a:r>
              <a:rPr lang="en-US" sz="2800" b="1" dirty="0" smtClean="0">
                <a:solidFill>
                  <a:schemeClr val="bg1"/>
                </a:solidFill>
                <a:latin typeface="Century Gothic" pitchFamily="34" charset="0"/>
              </a:rPr>
              <a:t>What is climate change?</a:t>
            </a:r>
            <a:endParaRPr lang="en-US" sz="2800" b="1" dirty="0">
              <a:solidFill>
                <a:schemeClr val="bg1"/>
              </a:solidFill>
              <a:latin typeface="Century Gothic" pitchFamily="34" charset="0"/>
            </a:endParaRPr>
          </a:p>
        </p:txBody>
      </p:sp>
    </p:spTree>
    <p:extLst>
      <p:ext uri="{BB962C8B-B14F-4D97-AF65-F5344CB8AC3E}">
        <p14:creationId xmlns:p14="http://schemas.microsoft.com/office/powerpoint/2010/main" val="3898398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descr="iStock_000002743134Small"/>
          <p:cNvPicPr/>
          <p:nvPr/>
        </p:nvPicPr>
        <p:blipFill>
          <a:blip r:embed="rId3" cstate="print">
            <a:extLst>
              <a:ext uri="{BEBA8EAE-BF5A-486C-A8C5-ECC9F3942E4B}">
                <a14:imgProps xmlns:a14="http://schemas.microsoft.com/office/drawing/2010/main">
                  <a14:imgLayer r:embed="rId4">
                    <a14:imgEffect>
                      <a14:artisticBlur radius="5"/>
                    </a14:imgEffect>
                  </a14:imgLayer>
                </a14:imgProps>
              </a:ext>
            </a:extLst>
          </a:blip>
          <a:srcRect/>
          <a:stretch>
            <a:fillRect/>
          </a:stretch>
        </p:blipFill>
        <p:spPr bwMode="auto">
          <a:xfrm>
            <a:off x="-1" y="0"/>
            <a:ext cx="9144001" cy="6934200"/>
          </a:xfrm>
          <a:prstGeom prst="rect">
            <a:avLst/>
          </a:prstGeom>
          <a:noFill/>
          <a:ln w="9525">
            <a:noFill/>
            <a:miter lim="800000"/>
            <a:headEnd/>
            <a:tailEnd/>
          </a:ln>
        </p:spPr>
      </p:pic>
      <p:sp>
        <p:nvSpPr>
          <p:cNvPr id="5" name="TextBox 4"/>
          <p:cNvSpPr txBox="1"/>
          <p:nvPr/>
        </p:nvSpPr>
        <p:spPr>
          <a:xfrm>
            <a:off x="540798" y="157643"/>
            <a:ext cx="8450802"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600" dirty="0" smtClean="0">
                <a:solidFill>
                  <a:schemeClr val="bg1"/>
                </a:solidFill>
                <a:latin typeface="Century Gothic" pitchFamily="34" charset="0"/>
              </a:rPr>
              <a:t>Respiratory, lung, and cardiovascular diseases</a:t>
            </a:r>
          </a:p>
          <a:p>
            <a:pPr marL="285750" indent="-285750">
              <a:lnSpc>
                <a:spcPct val="150000"/>
              </a:lnSpc>
              <a:buFont typeface="Arial" panose="020B0604020202020204" pitchFamily="34" charset="0"/>
              <a:buChar char="•"/>
            </a:pPr>
            <a:r>
              <a:rPr lang="en-US" sz="3600" dirty="0" smtClean="0">
                <a:solidFill>
                  <a:schemeClr val="bg1"/>
                </a:solidFill>
                <a:latin typeface="Century Gothic" pitchFamily="34" charset="0"/>
              </a:rPr>
              <a:t>Increase in asthma and allergies</a:t>
            </a:r>
          </a:p>
          <a:p>
            <a:pPr marL="285750" indent="-285750">
              <a:lnSpc>
                <a:spcPct val="150000"/>
              </a:lnSpc>
              <a:buFont typeface="Arial" panose="020B0604020202020204" pitchFamily="34" charset="0"/>
              <a:buChar char="•"/>
            </a:pPr>
            <a:r>
              <a:rPr lang="en-US" sz="3600" dirty="0" smtClean="0">
                <a:solidFill>
                  <a:schemeClr val="bg1"/>
                </a:solidFill>
                <a:latin typeface="Century Gothic" pitchFamily="34" charset="0"/>
              </a:rPr>
              <a:t>Breathing difficulty</a:t>
            </a:r>
          </a:p>
          <a:p>
            <a:pPr>
              <a:lnSpc>
                <a:spcPct val="150000"/>
              </a:lnSpc>
            </a:pPr>
            <a:endParaRPr lang="es-MX" sz="3600" dirty="0" smtClean="0"/>
          </a:p>
        </p:txBody>
      </p:sp>
    </p:spTree>
    <p:extLst>
      <p:ext uri="{BB962C8B-B14F-4D97-AF65-F5344CB8AC3E}">
        <p14:creationId xmlns:p14="http://schemas.microsoft.com/office/powerpoint/2010/main" val="52935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a:p>
        </p:txBody>
      </p:sp>
      <p:pic>
        <p:nvPicPr>
          <p:cNvPr id="4" name="Content Placeholder 9"/>
          <p:cNvPicPr/>
          <p:nvPr/>
        </p:nvPicPr>
        <p:blipFill>
          <a:blip r:embed="rId3" cstate="print">
            <a:extLst>
              <a:ext uri="{28A0092B-C50C-407E-A947-70E740481C1C}">
                <a14:useLocalDpi xmlns:a14="http://schemas.microsoft.com/office/drawing/2010/main" val="0"/>
              </a:ext>
            </a:extLst>
          </a:blip>
          <a:stretch>
            <a:fillRect/>
          </a:stretch>
        </p:blipFill>
        <p:spPr>
          <a:xfrm>
            <a:off x="0" y="32551"/>
            <a:ext cx="9144000" cy="6858000"/>
          </a:xfrm>
          <a:prstGeom prst="rect">
            <a:avLst/>
          </a:prstGeom>
        </p:spPr>
      </p:pic>
      <p:sp>
        <p:nvSpPr>
          <p:cNvPr id="5" name="TextBox 4"/>
          <p:cNvSpPr txBox="1"/>
          <p:nvPr/>
        </p:nvSpPr>
        <p:spPr>
          <a:xfrm>
            <a:off x="2667000" y="2971799"/>
            <a:ext cx="6400800" cy="1446550"/>
          </a:xfrm>
          <a:prstGeom prst="rect">
            <a:avLst/>
          </a:prstGeom>
          <a:noFill/>
        </p:spPr>
        <p:txBody>
          <a:bodyPr wrap="square" rtlCol="0">
            <a:spAutoFit/>
          </a:bodyPr>
          <a:lstStyle/>
          <a:p>
            <a:pPr algn="ctr"/>
            <a:r>
              <a:rPr lang="en-US" sz="4400" b="1" dirty="0" smtClean="0">
                <a:latin typeface="Century Gothic" pitchFamily="34" charset="0"/>
              </a:rPr>
              <a:t>Extreme weather events</a:t>
            </a:r>
            <a:endParaRPr lang="en-US" sz="4400" b="1" dirty="0">
              <a:latin typeface="Century Gothic" pitchFamily="34" charset="0"/>
            </a:endParaRPr>
          </a:p>
        </p:txBody>
      </p:sp>
    </p:spTree>
    <p:extLst>
      <p:ext uri="{BB962C8B-B14F-4D97-AF65-F5344CB8AC3E}">
        <p14:creationId xmlns:p14="http://schemas.microsoft.com/office/powerpoint/2010/main" val="3407349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a:p>
        </p:txBody>
      </p:sp>
      <p:pic>
        <p:nvPicPr>
          <p:cNvPr id="4" name="Content Placeholder 9"/>
          <p:cNvPicPr/>
          <p:nvPr/>
        </p:nvPicPr>
        <p:blipFill>
          <a:blip r:embed="rId3" cstate="print">
            <a:extLst>
              <a:ext uri="{BEBA8EAE-BF5A-486C-A8C5-ECC9F3942E4B}">
                <a14:imgProps xmlns:a14="http://schemas.microsoft.com/office/drawing/2010/main">
                  <a14:imgLayer r:embed="rId4">
                    <a14:imgEffect>
                      <a14:artisticBlur radius="15"/>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52400" y="228600"/>
            <a:ext cx="8450802" cy="67403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600" b="1" dirty="0" smtClean="0">
                <a:solidFill>
                  <a:srgbClr val="00B0F0"/>
                </a:solidFill>
                <a:latin typeface="Century Gothic" pitchFamily="34" charset="0"/>
              </a:rPr>
              <a:t>Population displacement</a:t>
            </a:r>
          </a:p>
          <a:p>
            <a:pPr marL="285750" indent="-285750">
              <a:lnSpc>
                <a:spcPct val="150000"/>
              </a:lnSpc>
              <a:buFont typeface="Arial" panose="020B0604020202020204" pitchFamily="34" charset="0"/>
              <a:buChar char="•"/>
            </a:pPr>
            <a:r>
              <a:rPr lang="en-US" sz="3600" b="1" dirty="0" smtClean="0">
                <a:solidFill>
                  <a:srgbClr val="00B0F0"/>
                </a:solidFill>
                <a:latin typeface="Century Gothic" pitchFamily="34" charset="0"/>
              </a:rPr>
              <a:t>Loss of homes, lives, and livelihood</a:t>
            </a:r>
          </a:p>
          <a:p>
            <a:pPr marL="285750" indent="-285750">
              <a:lnSpc>
                <a:spcPct val="150000"/>
              </a:lnSpc>
              <a:buFont typeface="Arial" panose="020B0604020202020204" pitchFamily="34" charset="0"/>
              <a:buChar char="•"/>
            </a:pPr>
            <a:r>
              <a:rPr lang="en-US" sz="3600" b="1" dirty="0" smtClean="0">
                <a:solidFill>
                  <a:srgbClr val="00B0F0"/>
                </a:solidFill>
                <a:latin typeface="Century Gothic" pitchFamily="34" charset="0"/>
              </a:rPr>
              <a:t>Death from drowning</a:t>
            </a:r>
          </a:p>
          <a:p>
            <a:pPr marL="285750" indent="-285750">
              <a:lnSpc>
                <a:spcPct val="150000"/>
              </a:lnSpc>
              <a:buFont typeface="Arial" panose="020B0604020202020204" pitchFamily="34" charset="0"/>
              <a:buChar char="•"/>
            </a:pPr>
            <a:r>
              <a:rPr lang="en-US" sz="3600" b="1" dirty="0" smtClean="0">
                <a:solidFill>
                  <a:srgbClr val="00B0F0"/>
                </a:solidFill>
                <a:latin typeface="Century Gothic" pitchFamily="34" charset="0"/>
              </a:rPr>
              <a:t>Injuries</a:t>
            </a:r>
          </a:p>
          <a:p>
            <a:pPr marL="285750" indent="-285750">
              <a:lnSpc>
                <a:spcPct val="150000"/>
              </a:lnSpc>
              <a:buFont typeface="Arial" panose="020B0604020202020204" pitchFamily="34" charset="0"/>
              <a:buChar char="•"/>
            </a:pPr>
            <a:r>
              <a:rPr lang="en-US" sz="3600" b="1" dirty="0" smtClean="0">
                <a:solidFill>
                  <a:srgbClr val="00B0F0"/>
                </a:solidFill>
                <a:latin typeface="Century Gothic" pitchFamily="34" charset="0"/>
              </a:rPr>
              <a:t>Damage to drinking water, waste water, and irrigation systems </a:t>
            </a:r>
          </a:p>
          <a:p>
            <a:pPr marL="285750" indent="-285750">
              <a:lnSpc>
                <a:spcPct val="150000"/>
              </a:lnSpc>
              <a:buFont typeface="Arial" panose="020B0604020202020204" pitchFamily="34" charset="0"/>
              <a:buChar char="•"/>
            </a:pPr>
            <a:r>
              <a:rPr lang="en-US" sz="3600" b="1" dirty="0" smtClean="0">
                <a:solidFill>
                  <a:srgbClr val="00B0F0"/>
                </a:solidFill>
                <a:latin typeface="Century Gothic" pitchFamily="34" charset="0"/>
              </a:rPr>
              <a:t>Increase of infectious diseases</a:t>
            </a:r>
          </a:p>
          <a:p>
            <a:pPr>
              <a:lnSpc>
                <a:spcPct val="150000"/>
              </a:lnSpc>
            </a:pPr>
            <a:endParaRPr lang="es-MX" sz="3600" dirty="0" smtClean="0"/>
          </a:p>
        </p:txBody>
      </p:sp>
    </p:spTree>
    <p:extLst>
      <p:ext uri="{BB962C8B-B14F-4D97-AF65-F5344CB8AC3E}">
        <p14:creationId xmlns:p14="http://schemas.microsoft.com/office/powerpoint/2010/main" val="3816410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Century Gothic" pitchFamily="34" charset="0"/>
              </a:rPr>
              <a:t>What can I do?</a:t>
            </a:r>
            <a:endParaRPr lang="en-US" sz="4800" b="1" dirty="0">
              <a:latin typeface="Century Gothic" pitchFamily="34" charset="0"/>
            </a:endParaRPr>
          </a:p>
        </p:txBody>
      </p:sp>
      <p:sp>
        <p:nvSpPr>
          <p:cNvPr id="4" name="TextBox 3"/>
          <p:cNvSpPr txBox="1"/>
          <p:nvPr/>
        </p:nvSpPr>
        <p:spPr>
          <a:xfrm>
            <a:off x="533400" y="1981200"/>
            <a:ext cx="4419600" cy="646331"/>
          </a:xfrm>
          <a:prstGeom prst="rect">
            <a:avLst/>
          </a:prstGeom>
        </p:spPr>
        <p:txBody>
          <a:bodyPr vert="horz" lIns="91440" tIns="45720" rIns="91440" bIns="45720" rtlCol="0" anchor="b" anchorCtr="0">
            <a:normAutofit/>
          </a:bodyPr>
          <a:lstStyle>
            <a:lvl1pPr algn="ctr">
              <a:spcBef>
                <a:spcPts val="400"/>
              </a:spcBef>
              <a:buNone/>
              <a:defRPr sz="3600" b="1" cap="none" spc="0" baseline="0">
                <a:solidFill>
                  <a:schemeClr val="tx2"/>
                </a:solidFill>
                <a:latin typeface="+mj-lt"/>
                <a:ea typeface="+mj-ea"/>
                <a:cs typeface="Tunga" pitchFamily="2"/>
              </a:defRPr>
            </a:lvl1pPr>
          </a:lstStyle>
          <a:p>
            <a:r>
              <a:rPr lang="en-US" dirty="0" smtClean="0">
                <a:latin typeface="Century Gothic" pitchFamily="34" charset="0"/>
              </a:rPr>
              <a:t>What will happen?</a:t>
            </a:r>
            <a:endParaRPr lang="en-US" dirty="0">
              <a:latin typeface="Century Gothic" pitchFamily="34" charset="0"/>
            </a:endParaRPr>
          </a:p>
        </p:txBody>
      </p:sp>
      <p:sp>
        <p:nvSpPr>
          <p:cNvPr id="5" name="TextBox 4"/>
          <p:cNvSpPr txBox="1"/>
          <p:nvPr/>
        </p:nvSpPr>
        <p:spPr>
          <a:xfrm>
            <a:off x="1295400" y="4495800"/>
            <a:ext cx="7239000" cy="830997"/>
          </a:xfrm>
          <a:prstGeom prst="rect">
            <a:avLst/>
          </a:prstGeom>
          <a:noFill/>
        </p:spPr>
        <p:txBody>
          <a:bodyPr wrap="square" rtlCol="0">
            <a:spAutoFit/>
          </a:bodyPr>
          <a:lstStyle/>
          <a:p>
            <a:r>
              <a:rPr lang="en-US" sz="4800" b="1" dirty="0" smtClean="0">
                <a:solidFill>
                  <a:schemeClr val="tx2"/>
                </a:solidFill>
                <a:latin typeface="Century Gothic" pitchFamily="34" charset="0"/>
                <a:ea typeface="+mj-ea"/>
                <a:cs typeface="Tunga" pitchFamily="2"/>
              </a:rPr>
              <a:t>Who can help us?</a:t>
            </a:r>
            <a:endParaRPr lang="en-US" sz="2800" dirty="0">
              <a:latin typeface="Century Gothic" pitchFamily="34" charset="0"/>
            </a:endParaRPr>
          </a:p>
        </p:txBody>
      </p:sp>
      <p:sp>
        <p:nvSpPr>
          <p:cNvPr id="6" name="TextBox 5"/>
          <p:cNvSpPr txBox="1"/>
          <p:nvPr/>
        </p:nvSpPr>
        <p:spPr>
          <a:xfrm>
            <a:off x="4038600" y="2879324"/>
            <a:ext cx="4572000" cy="1200329"/>
          </a:xfrm>
          <a:prstGeom prst="rect">
            <a:avLst/>
          </a:prstGeom>
        </p:spPr>
        <p:txBody>
          <a:bodyPr vert="horz" lIns="91440" tIns="45720" rIns="91440" bIns="45720" rtlCol="0" anchor="b" anchorCtr="0">
            <a:normAutofit fontScale="92500"/>
          </a:bodyPr>
          <a:lstStyle>
            <a:defPPr>
              <a:defRPr lang="en-US"/>
            </a:defPPr>
            <a:lvl1pPr algn="ctr">
              <a:spcBef>
                <a:spcPts val="400"/>
              </a:spcBef>
              <a:buNone/>
              <a:defRPr sz="3600" b="1" cap="none" spc="0" baseline="0">
                <a:solidFill>
                  <a:schemeClr val="tx2"/>
                </a:solidFill>
                <a:latin typeface="+mj-lt"/>
                <a:ea typeface="+mj-ea"/>
                <a:cs typeface="Tunga" pitchFamily="2"/>
              </a:defRPr>
            </a:lvl1pPr>
          </a:lstStyle>
          <a:p>
            <a:r>
              <a:rPr lang="en-US" dirty="0" smtClean="0">
                <a:latin typeface="Century Gothic" pitchFamily="34" charset="0"/>
              </a:rPr>
              <a:t>Do we still have time to do something ?</a:t>
            </a:r>
            <a:endParaRPr lang="en-US" dirty="0">
              <a:latin typeface="Century Gothic" pitchFamily="34" charset="0"/>
            </a:endParaRPr>
          </a:p>
        </p:txBody>
      </p:sp>
    </p:spTree>
    <p:extLst>
      <p:ext uri="{BB962C8B-B14F-4D97-AF65-F5344CB8AC3E}">
        <p14:creationId xmlns:p14="http://schemas.microsoft.com/office/powerpoint/2010/main" val="11466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1" nodeType="clickEffect">
                                  <p:stCondLst>
                                    <p:cond delay="0"/>
                                  </p:stCondLst>
                                  <p:childTnLst>
                                    <p:anim calcmode="lin" valueType="num">
                                      <p:cBhvr>
                                        <p:cTn id="38" dur="1000"/>
                                        <p:tgtEl>
                                          <p:spTgt spid="4"/>
                                        </p:tgtEl>
                                        <p:attrNameLst>
                                          <p:attrName>ppt_w</p:attrName>
                                        </p:attrNameLst>
                                      </p:cBhvr>
                                      <p:tavLst>
                                        <p:tav tm="0">
                                          <p:val>
                                            <p:strVal val="ppt_w"/>
                                          </p:val>
                                        </p:tav>
                                        <p:tav tm="100000">
                                          <p:val>
                                            <p:fltVal val="0"/>
                                          </p:val>
                                        </p:tav>
                                      </p:tavLst>
                                    </p:anim>
                                    <p:anim calcmode="lin" valueType="num">
                                      <p:cBhvr>
                                        <p:cTn id="39" dur="1000"/>
                                        <p:tgtEl>
                                          <p:spTgt spid="4"/>
                                        </p:tgtEl>
                                        <p:attrNameLst>
                                          <p:attrName>ppt_h</p:attrName>
                                        </p:attrNameLst>
                                      </p:cBhvr>
                                      <p:tavLst>
                                        <p:tav tm="0">
                                          <p:val>
                                            <p:strVal val="ppt_h"/>
                                          </p:val>
                                        </p:tav>
                                        <p:tav tm="100000">
                                          <p:val>
                                            <p:fltVal val="0"/>
                                          </p:val>
                                        </p:tav>
                                      </p:tavLst>
                                    </p:anim>
                                    <p:anim calcmode="lin" valueType="num">
                                      <p:cBhvr>
                                        <p:cTn id="40" dur="1000"/>
                                        <p:tgtEl>
                                          <p:spTgt spid="4"/>
                                        </p:tgtEl>
                                        <p:attrNameLst>
                                          <p:attrName>style.rotation</p:attrName>
                                        </p:attrNameLst>
                                      </p:cBhvr>
                                      <p:tavLst>
                                        <p:tav tm="0">
                                          <p:val>
                                            <p:fltVal val="0"/>
                                          </p:val>
                                        </p:tav>
                                        <p:tav tm="100000">
                                          <p:val>
                                            <p:fltVal val="90"/>
                                          </p:val>
                                        </p:tav>
                                      </p:tavLst>
                                    </p:anim>
                                    <p:animEffect transition="out" filter="fade">
                                      <p:cBhvr>
                                        <p:cTn id="41" dur="1000"/>
                                        <p:tgtEl>
                                          <p:spTgt spid="4"/>
                                        </p:tgtEl>
                                      </p:cBhvr>
                                    </p:animEffect>
                                    <p:set>
                                      <p:cBhvr>
                                        <p:cTn id="42" dur="1" fill="hold">
                                          <p:stCondLst>
                                            <p:cond delay="999"/>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grpId="1" nodeType="clickEffect">
                                  <p:stCondLst>
                                    <p:cond delay="0"/>
                                  </p:stCondLst>
                                  <p:childTnLst>
                                    <p:anim calcmode="lin" valueType="num">
                                      <p:cBhvr>
                                        <p:cTn id="46" dur="1000"/>
                                        <p:tgtEl>
                                          <p:spTgt spid="2"/>
                                        </p:tgtEl>
                                        <p:attrNameLst>
                                          <p:attrName>ppt_w</p:attrName>
                                        </p:attrNameLst>
                                      </p:cBhvr>
                                      <p:tavLst>
                                        <p:tav tm="0">
                                          <p:val>
                                            <p:strVal val="ppt_w"/>
                                          </p:val>
                                        </p:tav>
                                        <p:tav tm="100000">
                                          <p:val>
                                            <p:fltVal val="0"/>
                                          </p:val>
                                        </p:tav>
                                      </p:tavLst>
                                    </p:anim>
                                    <p:anim calcmode="lin" valueType="num">
                                      <p:cBhvr>
                                        <p:cTn id="47" dur="1000"/>
                                        <p:tgtEl>
                                          <p:spTgt spid="2"/>
                                        </p:tgtEl>
                                        <p:attrNameLst>
                                          <p:attrName>ppt_h</p:attrName>
                                        </p:attrNameLst>
                                      </p:cBhvr>
                                      <p:tavLst>
                                        <p:tav tm="0">
                                          <p:val>
                                            <p:strVal val="ppt_h"/>
                                          </p:val>
                                        </p:tav>
                                        <p:tav tm="100000">
                                          <p:val>
                                            <p:fltVal val="0"/>
                                          </p:val>
                                        </p:tav>
                                      </p:tavLst>
                                    </p:anim>
                                    <p:anim calcmode="lin" valueType="num">
                                      <p:cBhvr>
                                        <p:cTn id="48" dur="1000"/>
                                        <p:tgtEl>
                                          <p:spTgt spid="2"/>
                                        </p:tgtEl>
                                        <p:attrNameLst>
                                          <p:attrName>style.rotation</p:attrName>
                                        </p:attrNameLst>
                                      </p:cBhvr>
                                      <p:tavLst>
                                        <p:tav tm="0">
                                          <p:val>
                                            <p:fltVal val="0"/>
                                          </p:val>
                                        </p:tav>
                                        <p:tav tm="100000">
                                          <p:val>
                                            <p:fltVal val="90"/>
                                          </p:val>
                                        </p:tav>
                                      </p:tavLst>
                                    </p:anim>
                                    <p:animEffect transition="out" filter="fade">
                                      <p:cBhvr>
                                        <p:cTn id="49" dur="1000"/>
                                        <p:tgtEl>
                                          <p:spTgt spid="2"/>
                                        </p:tgtEl>
                                      </p:cBhvr>
                                    </p:animEffect>
                                    <p:set>
                                      <p:cBhvr>
                                        <p:cTn id="50" dur="1" fill="hold">
                                          <p:stCondLst>
                                            <p:cond delay="999"/>
                                          </p:stCondLst>
                                        </p:cTn>
                                        <p:tgtEl>
                                          <p:spTgt spid="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grpId="1" nodeType="clickEffect">
                                  <p:stCondLst>
                                    <p:cond delay="0"/>
                                  </p:stCondLst>
                                  <p:childTnLst>
                                    <p:anim calcmode="lin" valueType="num">
                                      <p:cBhvr>
                                        <p:cTn id="54" dur="1000"/>
                                        <p:tgtEl>
                                          <p:spTgt spid="6"/>
                                        </p:tgtEl>
                                        <p:attrNameLst>
                                          <p:attrName>ppt_w</p:attrName>
                                        </p:attrNameLst>
                                      </p:cBhvr>
                                      <p:tavLst>
                                        <p:tav tm="0">
                                          <p:val>
                                            <p:strVal val="ppt_w"/>
                                          </p:val>
                                        </p:tav>
                                        <p:tav tm="100000">
                                          <p:val>
                                            <p:fltVal val="0"/>
                                          </p:val>
                                        </p:tav>
                                      </p:tavLst>
                                    </p:anim>
                                    <p:anim calcmode="lin" valueType="num">
                                      <p:cBhvr>
                                        <p:cTn id="55" dur="1000"/>
                                        <p:tgtEl>
                                          <p:spTgt spid="6"/>
                                        </p:tgtEl>
                                        <p:attrNameLst>
                                          <p:attrName>ppt_h</p:attrName>
                                        </p:attrNameLst>
                                      </p:cBhvr>
                                      <p:tavLst>
                                        <p:tav tm="0">
                                          <p:val>
                                            <p:strVal val="ppt_h"/>
                                          </p:val>
                                        </p:tav>
                                        <p:tav tm="100000">
                                          <p:val>
                                            <p:fltVal val="0"/>
                                          </p:val>
                                        </p:tav>
                                      </p:tavLst>
                                    </p:anim>
                                    <p:anim calcmode="lin" valueType="num">
                                      <p:cBhvr>
                                        <p:cTn id="56" dur="1000"/>
                                        <p:tgtEl>
                                          <p:spTgt spid="6"/>
                                        </p:tgtEl>
                                        <p:attrNameLst>
                                          <p:attrName>style.rotation</p:attrName>
                                        </p:attrNameLst>
                                      </p:cBhvr>
                                      <p:tavLst>
                                        <p:tav tm="0">
                                          <p:val>
                                            <p:fltVal val="0"/>
                                          </p:val>
                                        </p:tav>
                                        <p:tav tm="100000">
                                          <p:val>
                                            <p:fltVal val="90"/>
                                          </p:val>
                                        </p:tav>
                                      </p:tavLst>
                                    </p:anim>
                                    <p:animEffect transition="out" filter="fade">
                                      <p:cBhvr>
                                        <p:cTn id="57" dur="1000"/>
                                        <p:tgtEl>
                                          <p:spTgt spid="6"/>
                                        </p:tgtEl>
                                      </p:cBhvr>
                                    </p:animEffect>
                                    <p:set>
                                      <p:cBhvr>
                                        <p:cTn id="58" dur="1" fill="hold">
                                          <p:stCondLst>
                                            <p:cond delay="999"/>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1" presetClass="exit" presetSubtype="0" fill="hold" grpId="1" nodeType="clickEffect">
                                  <p:stCondLst>
                                    <p:cond delay="0"/>
                                  </p:stCondLst>
                                  <p:childTnLst>
                                    <p:anim calcmode="lin" valueType="num">
                                      <p:cBhvr>
                                        <p:cTn id="62" dur="1000"/>
                                        <p:tgtEl>
                                          <p:spTgt spid="5"/>
                                        </p:tgtEl>
                                        <p:attrNameLst>
                                          <p:attrName>ppt_w</p:attrName>
                                        </p:attrNameLst>
                                      </p:cBhvr>
                                      <p:tavLst>
                                        <p:tav tm="0">
                                          <p:val>
                                            <p:strVal val="ppt_w"/>
                                          </p:val>
                                        </p:tav>
                                        <p:tav tm="100000">
                                          <p:val>
                                            <p:fltVal val="0"/>
                                          </p:val>
                                        </p:tav>
                                      </p:tavLst>
                                    </p:anim>
                                    <p:anim calcmode="lin" valueType="num">
                                      <p:cBhvr>
                                        <p:cTn id="63" dur="1000"/>
                                        <p:tgtEl>
                                          <p:spTgt spid="5"/>
                                        </p:tgtEl>
                                        <p:attrNameLst>
                                          <p:attrName>ppt_h</p:attrName>
                                        </p:attrNameLst>
                                      </p:cBhvr>
                                      <p:tavLst>
                                        <p:tav tm="0">
                                          <p:val>
                                            <p:strVal val="ppt_h"/>
                                          </p:val>
                                        </p:tav>
                                        <p:tav tm="100000">
                                          <p:val>
                                            <p:fltVal val="0"/>
                                          </p:val>
                                        </p:tav>
                                      </p:tavLst>
                                    </p:anim>
                                    <p:anim calcmode="lin" valueType="num">
                                      <p:cBhvr>
                                        <p:cTn id="64" dur="1000"/>
                                        <p:tgtEl>
                                          <p:spTgt spid="5"/>
                                        </p:tgtEl>
                                        <p:attrNameLst>
                                          <p:attrName>style.rotation</p:attrName>
                                        </p:attrNameLst>
                                      </p:cBhvr>
                                      <p:tavLst>
                                        <p:tav tm="0">
                                          <p:val>
                                            <p:fltVal val="0"/>
                                          </p:val>
                                        </p:tav>
                                        <p:tav tm="100000">
                                          <p:val>
                                            <p:fltVal val="90"/>
                                          </p:val>
                                        </p:tav>
                                      </p:tavLst>
                                    </p:anim>
                                    <p:animEffect transition="out" filter="fade">
                                      <p:cBhvr>
                                        <p:cTn id="65" dur="1000"/>
                                        <p:tgtEl>
                                          <p:spTgt spid="5"/>
                                        </p:tgtEl>
                                      </p:cBhvr>
                                    </p:animEffect>
                                    <p:set>
                                      <p:cBhvr>
                                        <p:cTn id="6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0"/>
            <a:ext cx="8591550" cy="1066801"/>
          </a:xfrm>
        </p:spPr>
        <p:txBody>
          <a:bodyPr>
            <a:noAutofit/>
          </a:bodyPr>
          <a:lstStyle/>
          <a:p>
            <a:pPr algn="ctr"/>
            <a:r>
              <a:rPr lang="en-US" sz="6600" dirty="0" smtClean="0">
                <a:latin typeface="Century Gothic" pitchFamily="34" charset="0"/>
              </a:rPr>
              <a:t>Questions?</a:t>
            </a:r>
            <a:endParaRPr lang="en-US" sz="6600" dirty="0">
              <a:latin typeface="Century Gothic" pitchFamily="34" charset="0"/>
            </a:endParaRPr>
          </a:p>
        </p:txBody>
      </p:sp>
    </p:spTree>
    <p:extLst>
      <p:ext uri="{BB962C8B-B14F-4D97-AF65-F5344CB8AC3E}">
        <p14:creationId xmlns:p14="http://schemas.microsoft.com/office/powerpoint/2010/main" val="3862318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smtClean="0">
                <a:latin typeface="Century Gothic" pitchFamily="34" charset="0"/>
              </a:rPr>
              <a:t>Thanks!</a:t>
            </a:r>
            <a:endParaRPr lang="en-US" sz="7200">
              <a:latin typeface="Century Gothic" pitchFamily="34" charset="0"/>
            </a:endParaRPr>
          </a:p>
        </p:txBody>
      </p:sp>
      <p:sp>
        <p:nvSpPr>
          <p:cNvPr id="3" name="Content Placeholder 2"/>
          <p:cNvSpPr>
            <a:spLocks noGrp="1"/>
          </p:cNvSpPr>
          <p:nvPr>
            <p:ph sz="quarter" idx="13"/>
          </p:nvPr>
        </p:nvSpPr>
        <p:spPr/>
        <p:txBody>
          <a:bodyPr/>
          <a:lstStyle/>
          <a:p>
            <a:pPr marL="0" indent="0" algn="ctr">
              <a:buNone/>
            </a:pPr>
            <a:endParaRPr lang="en-US" sz="3200" dirty="0"/>
          </a:p>
        </p:txBody>
      </p:sp>
    </p:spTree>
    <p:extLst>
      <p:ext uri="{BB962C8B-B14F-4D97-AF65-F5344CB8AC3E}">
        <p14:creationId xmlns:p14="http://schemas.microsoft.com/office/powerpoint/2010/main" val="1563285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00050"/>
            <a:ext cx="7848600" cy="5886450"/>
          </a:xfrm>
          <a:prstGeom prst="rect">
            <a:avLst/>
          </a:prstGeom>
        </p:spPr>
      </p:pic>
      <p:sp>
        <p:nvSpPr>
          <p:cNvPr id="5" name="Rectangle 4"/>
          <p:cNvSpPr/>
          <p:nvPr/>
        </p:nvSpPr>
        <p:spPr>
          <a:xfrm>
            <a:off x="5822211" y="6400800"/>
            <a:ext cx="2561086" cy="369332"/>
          </a:xfrm>
          <a:prstGeom prst="rect">
            <a:avLst/>
          </a:prstGeom>
        </p:spPr>
        <p:txBody>
          <a:bodyPr wrap="none">
            <a:spAutoFit/>
          </a:bodyPr>
          <a:lstStyle/>
          <a:p>
            <a:r>
              <a:rPr lang="en-US" dirty="0"/>
              <a:t>Image source: tn173.com</a:t>
            </a:r>
            <a:endParaRPr lang="en-US" dirty="0">
              <a:effectLst/>
            </a:endParaRPr>
          </a:p>
        </p:txBody>
      </p:sp>
    </p:spTree>
    <p:extLst>
      <p:ext uri="{BB962C8B-B14F-4D97-AF65-F5344CB8AC3E}">
        <p14:creationId xmlns:p14="http://schemas.microsoft.com/office/powerpoint/2010/main" val="656150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err="1" smtClean="0"/>
              <a:t>The</a:t>
            </a:r>
            <a:r>
              <a:rPr lang="es-MX" dirty="0" smtClean="0"/>
              <a:t> </a:t>
            </a:r>
            <a:r>
              <a:rPr lang="es-MX" dirty="0" err="1" smtClean="0"/>
              <a:t>carbon</a:t>
            </a:r>
            <a:r>
              <a:rPr lang="es-MX" dirty="0" smtClean="0"/>
              <a:t> </a:t>
            </a:r>
            <a:r>
              <a:rPr lang="es-MX" dirty="0" err="1" smtClean="0"/>
              <a:t>footprint</a:t>
            </a:r>
            <a:endParaRPr lang="es-MX" dirty="0"/>
          </a:p>
        </p:txBody>
      </p:sp>
      <p:pic>
        <p:nvPicPr>
          <p:cNvPr id="1027" name="Picture 3" descr="C:\Users\npalate\AppData\Local\Microsoft\Windows\Temporary Internet Files\Content.IE5\CJPIRCB7\carbon_footpri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686339"/>
            <a:ext cx="5570687" cy="398861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107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Grp="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3518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8268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681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descr="iStock_000002743134Small"/>
          <p:cNvPicPr/>
          <p:nvPr/>
        </p:nvPicPr>
        <p:blipFill>
          <a:blip r:embed="rId3" cstate="print"/>
          <a:srcRect/>
          <a:stretch>
            <a:fillRect/>
          </a:stretch>
        </p:blipFill>
        <p:spPr bwMode="auto">
          <a:xfrm>
            <a:off x="-1" y="0"/>
            <a:ext cx="9144001" cy="6934200"/>
          </a:xfrm>
          <a:prstGeom prst="rect">
            <a:avLst/>
          </a:prstGeom>
          <a:noFill/>
          <a:ln w="9525">
            <a:noFill/>
            <a:miter lim="800000"/>
            <a:headEnd/>
            <a:tailEnd/>
          </a:ln>
        </p:spPr>
      </p:pic>
    </p:spTree>
    <p:extLst>
      <p:ext uri="{BB962C8B-B14F-4D97-AF65-F5344CB8AC3E}">
        <p14:creationId xmlns:p14="http://schemas.microsoft.com/office/powerpoint/2010/main" val="268566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a:p>
        </p:txBody>
      </p:sp>
      <p:pic>
        <p:nvPicPr>
          <p:cNvPr id="4" name="Content Placeholder 9"/>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81582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1821</TotalTime>
  <Words>918</Words>
  <Application>Microsoft Office PowerPoint</Application>
  <PresentationFormat>On-screen Show (4:3)</PresentationFormat>
  <Paragraphs>117</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Soho</vt:lpstr>
      <vt:lpstr>PowerPoint Presentation</vt:lpstr>
      <vt:lpstr>PowerPoint Presentation</vt:lpstr>
      <vt:lpstr>PowerPoint Presentation</vt:lpstr>
      <vt:lpstr>The carbon footprint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climate change affect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I do?</vt:lpstr>
      <vt:lpstr>Questions?</vt:lpstr>
      <vt:lpstr>Thanks!</vt:lpstr>
    </vt:vector>
  </TitlesOfParts>
  <Company>DHCS and CDPH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Villaseñor, Nancy (CDPH-DEODC-EHIB)</cp:lastModifiedBy>
  <cp:revision>136</cp:revision>
  <cp:lastPrinted>2014-11-18T22:09:52Z</cp:lastPrinted>
  <dcterms:created xsi:type="dcterms:W3CDTF">2014-10-23T22:02:38Z</dcterms:created>
  <dcterms:modified xsi:type="dcterms:W3CDTF">2017-09-18T17:07:19Z</dcterms:modified>
</cp:coreProperties>
</file>